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96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00" d="100"/>
          <a:sy n="100" d="100"/>
        </p:scale>
        <p:origin x="122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C422-240E-B042-890F-D9C77B7F340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C422-240E-B042-890F-D9C77B7F340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C422-240E-B042-890F-D9C77B7F340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C422-240E-B042-890F-D9C77B7F340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C422-240E-B042-890F-D9C77B7F340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C422-240E-B042-890F-D9C77B7F340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C422-240E-B042-890F-D9C77B7F340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C422-240E-B042-890F-D9C77B7F340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C422-240E-B042-890F-D9C77B7F340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CBA40FA-1209-7147-AA09-7590D76714DF}" type="datetimeFigureOut">
              <a:rPr lang="en-US" smtClean="0"/>
              <a:t>8/27/19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4C5CC422-240E-B042-890F-D9C77B7F340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7" r:id="rId1"/>
    <p:sldLayoutId id="2147484198" r:id="rId2"/>
    <p:sldLayoutId id="2147484199" r:id="rId3"/>
    <p:sldLayoutId id="2147484200" r:id="rId4"/>
    <p:sldLayoutId id="2147484201" r:id="rId5"/>
    <p:sldLayoutId id="2147484202" r:id="rId6"/>
    <p:sldLayoutId id="2147484203" r:id="rId7"/>
    <p:sldLayoutId id="2147484204" r:id="rId8"/>
    <p:sldLayoutId id="2147484205" r:id="rId9"/>
    <p:sldLayoutId id="2147484206" r:id="rId10"/>
    <p:sldLayoutId id="2147484207" r:id="rId11"/>
    <p:sldLayoutId id="214748420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329" y="179062"/>
            <a:ext cx="7316582" cy="630721"/>
          </a:xfrm>
        </p:spPr>
        <p:txBody>
          <a:bodyPr>
            <a:noAutofit/>
          </a:bodyPr>
          <a:lstStyle/>
          <a:p>
            <a:r>
              <a:rPr lang="en-US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Support By Design (PRP)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9990" y="786927"/>
            <a:ext cx="6400800" cy="745509"/>
          </a:xfrm>
        </p:spPr>
        <p:txBody>
          <a:bodyPr>
            <a:noAutofit/>
          </a:bodyPr>
          <a:lstStyle/>
          <a:p>
            <a:pPr algn="l"/>
            <a:r>
              <a:rPr lang="en-US" sz="1100" b="1" dirty="0">
                <a:solidFill>
                  <a:schemeClr val="tx1"/>
                </a:solidFill>
                <a:latin typeface="Arial"/>
                <a:cs typeface="Arial"/>
              </a:rPr>
              <a:t>At Support By Design (SBD) (PRP), we believe in supporting the individual in a holistic manner.  By meeting the individual where they are, we assist them in obtaining the tools necessary to meet his/her personal needs.  Through personal growth and development, SBD assist our children to meet their maximum potential in school and the community.</a:t>
            </a:r>
          </a:p>
        </p:txBody>
      </p:sp>
      <p:pic>
        <p:nvPicPr>
          <p:cNvPr id="4" name="Picture 3" descr="social wor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22" y="933450"/>
            <a:ext cx="1483678" cy="12509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6303296" y="1780583"/>
            <a:ext cx="2744070" cy="3354764"/>
          </a:xfrm>
          <a:prstGeom prst="rect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u="sng" dirty="0">
                <a:solidFill>
                  <a:srgbClr val="18102C"/>
                </a:solidFill>
              </a:rPr>
              <a:t>How do you qualify?</a:t>
            </a:r>
          </a:p>
          <a:p>
            <a:pPr algn="ctr"/>
            <a:endParaRPr lang="en-US" sz="1600" b="1" u="sng" dirty="0">
              <a:solidFill>
                <a:srgbClr val="18102C"/>
              </a:solidFill>
            </a:endParaRPr>
          </a:p>
          <a:p>
            <a:pPr algn="ctr"/>
            <a:r>
              <a:rPr lang="en-US" sz="1200" dirty="0">
                <a:solidFill>
                  <a:srgbClr val="18102C"/>
                </a:solidFill>
              </a:rPr>
              <a:t>Must have active medical assistance/insurance</a:t>
            </a:r>
          </a:p>
          <a:p>
            <a:pPr algn="ctr"/>
            <a:endParaRPr lang="en-US" sz="1200" dirty="0">
              <a:solidFill>
                <a:srgbClr val="18102C"/>
              </a:solidFill>
            </a:endParaRPr>
          </a:p>
          <a:p>
            <a:pPr algn="ctr"/>
            <a:r>
              <a:rPr lang="en-US" sz="1200" dirty="0">
                <a:solidFill>
                  <a:srgbClr val="18102C"/>
                </a:solidFill>
              </a:rPr>
              <a:t>Must be actively receiving mental health treatment or be willing to receive mental health treatment</a:t>
            </a:r>
          </a:p>
          <a:p>
            <a:pPr algn="ctr"/>
            <a:endParaRPr lang="en-US" sz="1200" dirty="0">
              <a:solidFill>
                <a:srgbClr val="18102C"/>
              </a:solidFill>
            </a:endParaRPr>
          </a:p>
          <a:p>
            <a:pPr algn="ctr"/>
            <a:r>
              <a:rPr lang="en-US" sz="1200" dirty="0">
                <a:solidFill>
                  <a:srgbClr val="18102C"/>
                </a:solidFill>
              </a:rPr>
              <a:t>Must be deficient in an area of social functioning (home, school, or community)</a:t>
            </a:r>
          </a:p>
          <a:p>
            <a:pPr algn="ctr"/>
            <a:endParaRPr lang="en-US" sz="1200" dirty="0">
              <a:solidFill>
                <a:srgbClr val="18102C"/>
              </a:solidFill>
            </a:endParaRPr>
          </a:p>
          <a:p>
            <a:pPr algn="ctr"/>
            <a:r>
              <a:rPr lang="en-US" sz="1200" dirty="0">
                <a:solidFill>
                  <a:srgbClr val="18102C"/>
                </a:solidFill>
              </a:rPr>
              <a:t>Must be willing to work with direct care worker on outlined goals</a:t>
            </a:r>
          </a:p>
          <a:p>
            <a:pPr algn="ctr"/>
            <a:endParaRPr lang="en-US" sz="1200" dirty="0">
              <a:solidFill>
                <a:srgbClr val="18102C"/>
              </a:solidFill>
            </a:endParaRPr>
          </a:p>
          <a:p>
            <a:pPr algn="ctr"/>
            <a:r>
              <a:rPr lang="en-US" sz="1200" dirty="0">
                <a:solidFill>
                  <a:srgbClr val="18102C"/>
                </a:solidFill>
              </a:rPr>
              <a:t>No Co-pay required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9461" y="1608304"/>
            <a:ext cx="3023267" cy="3293209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OUR SERVICES ARE AVAILABLE TO CHILDREN &amp; TEENS</a:t>
            </a:r>
          </a:p>
          <a:p>
            <a:pPr algn="ctr"/>
            <a:endParaRPr lang="en-US" sz="1200" b="1" u="sng" dirty="0"/>
          </a:p>
          <a:p>
            <a:r>
              <a:rPr lang="en-US" sz="1200" dirty="0">
                <a:latin typeface="Arial"/>
                <a:cs typeface="Arial"/>
              </a:rPr>
              <a:t>Our Direct Care Workers work individually with each child to help develop skills and reach goals that will create contributing members of the community. </a:t>
            </a:r>
          </a:p>
          <a:p>
            <a:endParaRPr lang="en-US" sz="1200" dirty="0">
              <a:latin typeface="Arial"/>
              <a:cs typeface="Arial"/>
            </a:endParaRPr>
          </a:p>
          <a:p>
            <a:r>
              <a:rPr lang="en-US" sz="1200" dirty="0">
                <a:latin typeface="Arial"/>
                <a:cs typeface="Arial"/>
              </a:rPr>
              <a:t>Goals may include: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Anger management &amp; communication skills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Crisis management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Development of social, hygienic, verbal &amp; interpersonal skills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Arial"/>
                <a:cs typeface="Arial"/>
              </a:rPr>
              <a:t>Engagement in learning activities that build deficient skills</a:t>
            </a:r>
          </a:p>
          <a:p>
            <a:pPr algn="ctr"/>
            <a:r>
              <a:rPr lang="en-US" sz="1200" b="1" i="1" u="sng" dirty="0">
                <a:latin typeface="Arial"/>
                <a:cs typeface="Arial"/>
              </a:rPr>
              <a:t>We come to you at home and at school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15432" y="6278860"/>
            <a:ext cx="81135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  <a:p>
            <a:r>
              <a:rPr lang="en-US" sz="1000" b="1" dirty="0">
                <a:solidFill>
                  <a:srgbClr val="FFFFFF"/>
                </a:solidFill>
              </a:rPr>
              <a:t>722 Dulaney Valley Rd. Suite 381 Towson Md. 21204 - Ph. #:  443.927.7856 Ext. 3 - Contactsbdonline@gmail.com</a:t>
            </a:r>
          </a:p>
          <a:p>
            <a:r>
              <a:rPr lang="en-US" dirty="0">
                <a:solidFill>
                  <a:srgbClr val="FFFFFF"/>
                </a:solidFill>
              </a:rPr>
              <a:t> </a:t>
            </a:r>
          </a:p>
        </p:txBody>
      </p:sp>
      <p:pic>
        <p:nvPicPr>
          <p:cNvPr id="12" name="Picture 11" descr="sbd_logo4-png.pn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11" y="6404865"/>
            <a:ext cx="737521" cy="34569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9337" y="2162312"/>
            <a:ext cx="2678144" cy="4185760"/>
          </a:xfrm>
          <a:prstGeom prst="rect">
            <a:avLst/>
          </a:prstGeom>
          <a:ln>
            <a:solidFill>
              <a:srgbClr val="0D0D0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b="1" u="sng" dirty="0">
                <a:solidFill>
                  <a:schemeClr val="tx2">
                    <a:lumMod val="50000"/>
                  </a:schemeClr>
                </a:solidFill>
              </a:rPr>
              <a:t>Is your child:</a:t>
            </a:r>
            <a:endParaRPr lang="en-US" sz="1200" b="1" u="sng" dirty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>
              <a:buFont typeface="Wingdings" charset="2"/>
              <a:buChar char="Ø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Receiving failing grades</a:t>
            </a:r>
          </a:p>
          <a:p>
            <a:pPr marL="171450" indent="-171450">
              <a:buFont typeface="Wingdings" charset="2"/>
              <a:buChar char="Ø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Repeated out of school suspensions</a:t>
            </a:r>
          </a:p>
          <a:p>
            <a:pPr marL="171450" indent="-171450">
              <a:buFont typeface="Wingdings" charset="2"/>
              <a:buChar char="Ø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Defiant, disrespectful &amp; disruptive</a:t>
            </a:r>
          </a:p>
          <a:p>
            <a:pPr marL="171450" indent="-171450">
              <a:buFont typeface="Wingdings" charset="2"/>
              <a:buChar char="Ø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Unable to sit still or follow directions</a:t>
            </a:r>
          </a:p>
          <a:p>
            <a:pPr marL="171450" indent="-171450">
              <a:buFont typeface="Wingdings" charset="2"/>
              <a:buChar char="Ø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Unable to control anger and/or temper</a:t>
            </a:r>
            <a:endParaRPr lang="en-US" sz="1200" b="1" u="sng" dirty="0">
              <a:solidFill>
                <a:schemeClr val="tx2">
                  <a:lumMod val="50000"/>
                </a:schemeClr>
              </a:solidFill>
            </a:endParaRPr>
          </a:p>
          <a:p>
            <a:pPr marL="171450" indent="-171450">
              <a:buFont typeface="Wingdings" charset="2"/>
              <a:buChar char="Ø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Having panic attacks</a:t>
            </a:r>
          </a:p>
          <a:p>
            <a:pPr marL="171450" indent="-171450">
              <a:buFont typeface="Wingdings" charset="2"/>
              <a:buChar char="Ø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Behaving inappropriately</a:t>
            </a:r>
          </a:p>
          <a:p>
            <a:pPr marL="171450" indent="-171450">
              <a:buFont typeface="Wingdings" charset="2"/>
              <a:buChar char="Ø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School calling regularly about behavior</a:t>
            </a:r>
          </a:p>
          <a:p>
            <a:pPr marL="171450" indent="-171450">
              <a:buFont typeface="Wingdings" charset="2"/>
              <a:buChar char="Ø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Trouble with police</a:t>
            </a:r>
          </a:p>
          <a:p>
            <a:pPr marL="171450" indent="-171450">
              <a:buFont typeface="Wingdings" charset="2"/>
              <a:buChar char="Ø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Depressed</a:t>
            </a:r>
          </a:p>
          <a:p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1200" dirty="0">
                <a:solidFill>
                  <a:schemeClr val="tx2">
                    <a:lumMod val="50000"/>
                  </a:schemeClr>
                </a:solidFill>
              </a:rPr>
              <a:t>If you answered “yes” to one or more of these symptoms this could be a sign of behavioral mental health concerns/issues.</a:t>
            </a:r>
          </a:p>
          <a:p>
            <a:pPr algn="ctr"/>
            <a:r>
              <a:rPr lang="en-US" sz="1200" b="1" dirty="0">
                <a:solidFill>
                  <a:schemeClr val="tx2">
                    <a:lumMod val="50000"/>
                  </a:schemeClr>
                </a:solidFill>
              </a:rPr>
              <a:t>Let Us Help!</a:t>
            </a:r>
          </a:p>
        </p:txBody>
      </p:sp>
      <p:pic>
        <p:nvPicPr>
          <p:cNvPr id="14" name="Picture 13" descr="children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3296" y="5355876"/>
            <a:ext cx="2669254" cy="80753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3009460" y="4926331"/>
            <a:ext cx="3023267" cy="1631216"/>
          </a:xfrm>
          <a:prstGeom prst="rect">
            <a:avLst/>
          </a:prstGeom>
          <a:ln w="38100" cmpd="sng">
            <a:solidFill>
              <a:srgbClr val="0D0D0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We’re on call 7 days a week 24 hours a day.         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Hours of Operation at Service Location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3013 Montebello Tr. Baltimore, MD 21214</a:t>
            </a:r>
          </a:p>
          <a:p>
            <a:r>
              <a:rPr lang="en-US" sz="1000" dirty="0"/>
              <a:t>          </a:t>
            </a:r>
            <a:r>
              <a:rPr lang="en-US" sz="1000" dirty="0">
                <a:solidFill>
                  <a:schemeClr val="tx1"/>
                </a:solidFill>
              </a:rPr>
              <a:t>Monday-           9:00am </a:t>
            </a:r>
            <a:r>
              <a:rPr lang="mr-IN" sz="1000" dirty="0">
                <a:solidFill>
                  <a:schemeClr val="tx1"/>
                </a:solidFill>
              </a:rPr>
              <a:t>–</a:t>
            </a:r>
            <a:r>
              <a:rPr lang="en-US" sz="1000" dirty="0">
                <a:solidFill>
                  <a:schemeClr val="tx1"/>
                </a:solidFill>
              </a:rPr>
              <a:t> 5:00pm</a:t>
            </a:r>
          </a:p>
          <a:p>
            <a:r>
              <a:rPr lang="en-US" sz="1000" dirty="0"/>
              <a:t>          </a:t>
            </a:r>
            <a:r>
              <a:rPr lang="en-US" sz="1000" dirty="0">
                <a:solidFill>
                  <a:schemeClr val="tx1"/>
                </a:solidFill>
              </a:rPr>
              <a:t>Tuesday-	9:00am </a:t>
            </a:r>
            <a:r>
              <a:rPr lang="mr-IN" sz="1000" dirty="0">
                <a:solidFill>
                  <a:schemeClr val="tx1"/>
                </a:solidFill>
              </a:rPr>
              <a:t>–</a:t>
            </a:r>
            <a:r>
              <a:rPr lang="en-US" sz="1000" dirty="0">
                <a:solidFill>
                  <a:schemeClr val="tx1"/>
                </a:solidFill>
              </a:rPr>
              <a:t> 5:00pm</a:t>
            </a:r>
          </a:p>
          <a:p>
            <a:r>
              <a:rPr lang="en-US" sz="1000" dirty="0"/>
              <a:t>          </a:t>
            </a:r>
            <a:r>
              <a:rPr lang="en-US" sz="1000" dirty="0">
                <a:solidFill>
                  <a:schemeClr val="tx1"/>
                </a:solidFill>
              </a:rPr>
              <a:t>Wednesday-      10:00am </a:t>
            </a:r>
            <a:r>
              <a:rPr lang="mr-IN" sz="1000" dirty="0">
                <a:solidFill>
                  <a:schemeClr val="tx1"/>
                </a:solidFill>
              </a:rPr>
              <a:t>–</a:t>
            </a:r>
            <a:r>
              <a:rPr lang="en-US" sz="1000" dirty="0">
                <a:solidFill>
                  <a:schemeClr val="tx1"/>
                </a:solidFill>
              </a:rPr>
              <a:t> 6:00pm</a:t>
            </a:r>
          </a:p>
          <a:p>
            <a:r>
              <a:rPr lang="en-US" sz="1000" dirty="0"/>
              <a:t>          </a:t>
            </a:r>
            <a:r>
              <a:rPr lang="en-US" sz="1000" dirty="0">
                <a:solidFill>
                  <a:schemeClr val="tx1"/>
                </a:solidFill>
              </a:rPr>
              <a:t>Thursday-         10:00am </a:t>
            </a:r>
            <a:r>
              <a:rPr lang="mr-IN" sz="1000" dirty="0">
                <a:solidFill>
                  <a:schemeClr val="tx1"/>
                </a:solidFill>
              </a:rPr>
              <a:t>–</a:t>
            </a:r>
            <a:r>
              <a:rPr lang="en-US" sz="1000" dirty="0">
                <a:solidFill>
                  <a:schemeClr val="tx1"/>
                </a:solidFill>
              </a:rPr>
              <a:t> 6:00pm	</a:t>
            </a:r>
          </a:p>
          <a:p>
            <a:r>
              <a:rPr lang="en-US" sz="1000" dirty="0"/>
              <a:t>          </a:t>
            </a:r>
            <a:r>
              <a:rPr lang="en-US" sz="1000" dirty="0">
                <a:solidFill>
                  <a:schemeClr val="tx1"/>
                </a:solidFill>
              </a:rPr>
              <a:t>Friday-		9:00am </a:t>
            </a:r>
            <a:r>
              <a:rPr lang="mr-IN" sz="1000" dirty="0">
                <a:solidFill>
                  <a:schemeClr val="tx1"/>
                </a:solidFill>
              </a:rPr>
              <a:t>–</a:t>
            </a:r>
            <a:r>
              <a:rPr lang="en-US" sz="1000" dirty="0">
                <a:solidFill>
                  <a:schemeClr val="tx1"/>
                </a:solidFill>
              </a:rPr>
              <a:t> 5:00pm</a:t>
            </a:r>
          </a:p>
          <a:p>
            <a:r>
              <a:rPr lang="en-US" sz="1000" dirty="0"/>
              <a:t>          </a:t>
            </a:r>
            <a:r>
              <a:rPr lang="en-US" sz="1000" dirty="0">
                <a:solidFill>
                  <a:schemeClr val="tx1"/>
                </a:solidFill>
              </a:rPr>
              <a:t>Saturday-          By Appointment only</a:t>
            </a:r>
          </a:p>
          <a:p>
            <a:r>
              <a:rPr lang="en-US" sz="1000" dirty="0"/>
              <a:t>          </a:t>
            </a:r>
            <a:r>
              <a:rPr lang="en-US" sz="1000" dirty="0">
                <a:solidFill>
                  <a:schemeClr val="tx1"/>
                </a:solidFill>
              </a:rPr>
              <a:t>Sunday-	           By appointment only</a:t>
            </a:r>
          </a:p>
        </p:txBody>
      </p:sp>
    </p:spTree>
    <p:extLst>
      <p:ext uri="{BB962C8B-B14F-4D97-AF65-F5344CB8AC3E}">
        <p14:creationId xmlns:p14="http://schemas.microsoft.com/office/powerpoint/2010/main" val="1446648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7231</TotalTime>
  <Words>337</Words>
  <Application>Microsoft Macintosh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News Gothic MT</vt:lpstr>
      <vt:lpstr>Wingdings</vt:lpstr>
      <vt:lpstr>Wingdings 2</vt:lpstr>
      <vt:lpstr>Breeze</vt:lpstr>
      <vt:lpstr>Support By Design (PRP)</vt:lpstr>
    </vt:vector>
  </TitlesOfParts>
  <Company>Support By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Psychiatric Rehabilitation Program</dc:title>
  <dc:creator>Tony Christian</dc:creator>
  <cp:lastModifiedBy>robert cephas</cp:lastModifiedBy>
  <cp:revision>24</cp:revision>
  <cp:lastPrinted>2019-08-28T01:54:32Z</cp:lastPrinted>
  <dcterms:created xsi:type="dcterms:W3CDTF">2017-06-07T01:39:12Z</dcterms:created>
  <dcterms:modified xsi:type="dcterms:W3CDTF">2019-08-28T01:54:44Z</dcterms:modified>
</cp:coreProperties>
</file>